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46173fb9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46173fb9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46173fb9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46173fb9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46173fb9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c46173fb9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f41b9518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f41b9518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46173fb9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46173fb9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46173fb9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46173fb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46173fb9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46173fb9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f41b9518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f41b9518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f41b9518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f41b9518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f41b9518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f41b9518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f41b9518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f41b9518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f41b9518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f41b9518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f41b9518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f41b9518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Roboto"/>
                <a:ea typeface="Roboto"/>
                <a:cs typeface="Roboto"/>
                <a:sym typeface="Roboto"/>
              </a:rPr>
              <a:t>School Staff</a:t>
            </a:r>
            <a:endParaRPr sz="4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[coordinators name and title]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800" y="3725400"/>
            <a:ext cx="9144000" cy="1418100"/>
          </a:xfrm>
          <a:prstGeom prst="rect">
            <a:avLst/>
          </a:prstGeom>
          <a:solidFill>
            <a:srgbClr val="00C3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38551" l="0" r="0" t="36814"/>
          <a:stretch/>
        </p:blipFill>
        <p:spPr>
          <a:xfrm>
            <a:off x="1847350" y="448175"/>
            <a:ext cx="5143501" cy="12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5150" y="4104900"/>
            <a:ext cx="74253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[add your school’s black and white GUV logo here. You can find this on the GUV Site Coordinator webpage]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GEAR UP Team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52302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  <a:highlight>
                  <a:srgbClr val="EDEBE9"/>
                </a:highlight>
              </a:rPr>
              <a:t>Regional Manager – SCHEV based​</a:t>
            </a:r>
            <a:endParaRPr sz="18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  <a:highlight>
                  <a:srgbClr val="EDEBE9"/>
                </a:highlight>
              </a:rPr>
              <a:t>Central Office Liaison ​</a:t>
            </a:r>
            <a:endParaRPr sz="18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  <a:highlight>
                  <a:srgbClr val="EDEBE9"/>
                </a:highlight>
              </a:rPr>
              <a:t>Fiscal Officers ​</a:t>
            </a:r>
            <a:endParaRPr sz="18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  <a:highlight>
                  <a:srgbClr val="EDEBE9"/>
                </a:highlight>
              </a:rPr>
              <a:t>School Team Leader/Administrator​</a:t>
            </a:r>
            <a:endParaRPr sz="18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  <a:highlight>
                  <a:srgbClr val="EDEBE9"/>
                </a:highlight>
              </a:rPr>
              <a:t>GUV Site Coordinator* ​</a:t>
            </a:r>
            <a:endParaRPr sz="18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  <a:highlight>
                  <a:srgbClr val="EDEBE9"/>
                </a:highlight>
              </a:rPr>
              <a:t>GUV Data Coordinator*​</a:t>
            </a:r>
            <a:endParaRPr sz="18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  <a:highlight>
                  <a:srgbClr val="EDEBE9"/>
                </a:highlight>
              </a:rPr>
              <a:t>GUV Family Liaison*​</a:t>
            </a:r>
            <a:endParaRPr sz="18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50">
                <a:solidFill>
                  <a:schemeClr val="dk1"/>
                </a:solidFill>
                <a:highlight>
                  <a:srgbClr val="EDEBE9"/>
                </a:highlight>
              </a:rPr>
              <a:t>*Receive stipends</a:t>
            </a:r>
            <a:endParaRPr sz="18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200" u="sng">
              <a:solidFill>
                <a:schemeClr val="dk1"/>
              </a:solidFill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4">
            <a:alphaModFix/>
          </a:blip>
          <a:srcRect b="43394" l="0" r="18340" t="0"/>
          <a:stretch/>
        </p:blipFill>
        <p:spPr>
          <a:xfrm>
            <a:off x="5030425" y="1279775"/>
            <a:ext cx="3727650" cy="25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GEAR UP at [enter school name here]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971725"/>
            <a:ext cx="8124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635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500">
                <a:solidFill>
                  <a:srgbClr val="FF0000"/>
                </a:solidFill>
                <a:highlight>
                  <a:srgbClr val="EDEBE9"/>
                </a:highlight>
              </a:rPr>
              <a:t>[List and discuss your school-specific GUV activities, plans, format, contact info, etc.] </a:t>
            </a:r>
            <a:r>
              <a:rPr lang="en" sz="2500">
                <a:solidFill>
                  <a:schemeClr val="dk1"/>
                </a:solidFill>
                <a:highlight>
                  <a:srgbClr val="EDEBE9"/>
                </a:highlight>
              </a:rPr>
              <a:t>​</a:t>
            </a:r>
            <a:endParaRPr sz="250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-355600" lvl="0" marL="635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500">
                <a:solidFill>
                  <a:srgbClr val="FF0000"/>
                </a:solidFill>
                <a:highlight>
                  <a:srgbClr val="EDEBE9"/>
                </a:highlight>
              </a:rPr>
              <a:t>[Plans listed here can come directly from your I-plan]</a:t>
            </a:r>
            <a:r>
              <a:rPr lang="en" sz="2500">
                <a:solidFill>
                  <a:schemeClr val="dk1"/>
                </a:solidFill>
                <a:highlight>
                  <a:srgbClr val="EDEBE9"/>
                </a:highlight>
              </a:rPr>
              <a:t>​</a:t>
            </a:r>
            <a:endParaRPr sz="250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-355600" lvl="0" marL="635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500">
                <a:solidFill>
                  <a:srgbClr val="FF0000"/>
                </a:solidFill>
                <a:highlight>
                  <a:srgbClr val="EDEBE9"/>
                </a:highlight>
              </a:rPr>
              <a:t>[Try to include any activities or events that staff can support; spirit weeks, college fairs, field trips, tutoring opportunities]</a:t>
            </a:r>
            <a:endParaRPr sz="2500">
              <a:solidFill>
                <a:srgbClr val="FF0000"/>
              </a:solidFill>
              <a:highlight>
                <a:srgbClr val="EDEB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What is Expected of STAFF?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971725"/>
            <a:ext cx="83103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36550" lvl="0" marL="635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b="1" lang="en" sz="2500">
                <a:solidFill>
                  <a:schemeClr val="dk1"/>
                </a:solidFill>
              </a:rPr>
              <a:t>Help </a:t>
            </a:r>
            <a:r>
              <a:rPr lang="en" sz="2500">
                <a:solidFill>
                  <a:schemeClr val="dk1"/>
                </a:solidFill>
              </a:rPr>
              <a:t>your students develop good study habits​</a:t>
            </a:r>
            <a:endParaRPr sz="2500">
              <a:solidFill>
                <a:schemeClr val="dk1"/>
              </a:solidFill>
            </a:endParaRPr>
          </a:p>
          <a:p>
            <a:pPr indent="-336550" lvl="0" marL="635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b="1" lang="en" sz="2500">
                <a:solidFill>
                  <a:schemeClr val="dk1"/>
                </a:solidFill>
              </a:rPr>
              <a:t>Find </a:t>
            </a:r>
            <a:r>
              <a:rPr lang="en" sz="2500">
                <a:solidFill>
                  <a:schemeClr val="dk1"/>
                </a:solidFill>
              </a:rPr>
              <a:t>ways to connect your subject to a post-secondary opportunity for students to explore​</a:t>
            </a:r>
            <a:endParaRPr sz="2500">
              <a:solidFill>
                <a:schemeClr val="dk1"/>
              </a:solidFill>
            </a:endParaRPr>
          </a:p>
          <a:p>
            <a:pPr indent="-336550" lvl="0" marL="635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b="1" lang="en" sz="2500">
                <a:solidFill>
                  <a:schemeClr val="dk1"/>
                </a:solidFill>
              </a:rPr>
              <a:t>Connect</a:t>
            </a:r>
            <a:r>
              <a:rPr lang="en" sz="2500">
                <a:solidFill>
                  <a:schemeClr val="dk1"/>
                </a:solidFill>
              </a:rPr>
              <a:t> with your Gear Up Team to see how you can support them​</a:t>
            </a:r>
            <a:endParaRPr sz="2500">
              <a:solidFill>
                <a:schemeClr val="dk1"/>
              </a:solidFill>
            </a:endParaRPr>
          </a:p>
          <a:p>
            <a:pPr indent="-336550" lvl="0" marL="635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b="1" lang="en" sz="2500">
                <a:solidFill>
                  <a:schemeClr val="dk1"/>
                </a:solidFill>
              </a:rPr>
              <a:t>Volunteer</a:t>
            </a:r>
            <a:r>
              <a:rPr lang="en" sz="2500">
                <a:solidFill>
                  <a:schemeClr val="dk1"/>
                </a:solidFill>
              </a:rPr>
              <a:t> for Gear Up activities and events​</a:t>
            </a:r>
            <a:endParaRPr sz="2500">
              <a:solidFill>
                <a:schemeClr val="dk1"/>
              </a:solidFill>
            </a:endParaRPr>
          </a:p>
          <a:p>
            <a:pPr indent="-336550" lvl="0" marL="635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b="1" lang="en" sz="2500">
                <a:solidFill>
                  <a:schemeClr val="dk1"/>
                </a:solidFill>
              </a:rPr>
              <a:t>Communicate</a:t>
            </a:r>
            <a:r>
              <a:rPr lang="en" sz="2500">
                <a:solidFill>
                  <a:schemeClr val="dk1"/>
                </a:solidFill>
              </a:rPr>
              <a:t> needs and accomplishments of the cohort to parents and students​</a:t>
            </a:r>
            <a:endParaRPr sz="2500">
              <a:solidFill>
                <a:schemeClr val="dk1"/>
              </a:solidFill>
            </a:endParaRPr>
          </a:p>
          <a:p>
            <a:pPr indent="-336550" lvl="0" marL="635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b="1" lang="en" sz="2500">
                <a:solidFill>
                  <a:schemeClr val="dk1"/>
                </a:solidFill>
              </a:rPr>
              <a:t>Believe</a:t>
            </a:r>
            <a:r>
              <a:rPr lang="en" sz="2500">
                <a:solidFill>
                  <a:schemeClr val="dk1"/>
                </a:solidFill>
              </a:rPr>
              <a:t> in your school’s Gear Up program!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b="1" sz="2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4">
            <a:alphaModFix/>
          </a:blip>
          <a:srcRect b="45597" l="50053" r="26358" t="39707"/>
          <a:stretch/>
        </p:blipFill>
        <p:spPr>
          <a:xfrm>
            <a:off x="2759350" y="1333500"/>
            <a:ext cx="3577748" cy="222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Stay in Touch!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526750" y="981775"/>
            <a:ext cx="8421900" cy="3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[School Contact Name]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[​School Contact Email]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[school Contact Phone Number]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Facebook: [your school’s GUV facebook or @gearupvirgina]           Instagram: </a:t>
            </a:r>
            <a:r>
              <a:rPr i="1"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[your school’s GUV instagram or @gearupvirgina]  </a:t>
            </a:r>
            <a:r>
              <a:rPr i="1"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Website: gearupva.org</a:t>
            </a: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endParaRPr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5800" y="3725400"/>
            <a:ext cx="9144000" cy="1418100"/>
          </a:xfrm>
          <a:prstGeom prst="rect">
            <a:avLst/>
          </a:prstGeom>
          <a:solidFill>
            <a:srgbClr val="00C3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865150" y="4104900"/>
            <a:ext cx="74253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[add your school’s black and white GUV logo here. You can find this on the GUV Site Coordinator webpage]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11700" y="226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IS GEAR UP?</a:t>
            </a:r>
            <a:endParaRPr b="1" sz="2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1700" y="1152475"/>
            <a:ext cx="5951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G</a:t>
            </a:r>
            <a:r>
              <a:rPr lang="en" sz="3450">
                <a:solidFill>
                  <a:srgbClr val="2AC2E6"/>
                </a:solidFill>
              </a:rPr>
              <a:t>aining</a:t>
            </a:r>
            <a:r>
              <a:rPr lang="en" sz="3450">
                <a:solidFill>
                  <a:srgbClr val="000000"/>
                </a:solidFill>
              </a:rPr>
              <a:t>​</a:t>
            </a:r>
            <a:endParaRPr sz="34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E</a:t>
            </a:r>
            <a:r>
              <a:rPr lang="en" sz="3450">
                <a:solidFill>
                  <a:srgbClr val="2AC2E6"/>
                </a:solidFill>
              </a:rPr>
              <a:t>arly</a:t>
            </a:r>
            <a:r>
              <a:rPr lang="en" sz="3450">
                <a:solidFill>
                  <a:srgbClr val="000000"/>
                </a:solidFill>
              </a:rPr>
              <a:t>​</a:t>
            </a:r>
            <a:endParaRPr sz="34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A</a:t>
            </a:r>
            <a:r>
              <a:rPr lang="en" sz="3450">
                <a:solidFill>
                  <a:srgbClr val="2AC2E6"/>
                </a:solidFill>
              </a:rPr>
              <a:t>wareness and </a:t>
            </a:r>
            <a:r>
              <a:rPr lang="en" sz="3450">
                <a:solidFill>
                  <a:srgbClr val="000000"/>
                </a:solidFill>
              </a:rPr>
              <a:t>​</a:t>
            </a:r>
            <a:endParaRPr sz="34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R</a:t>
            </a:r>
            <a:r>
              <a:rPr lang="en" sz="3450">
                <a:solidFill>
                  <a:srgbClr val="2AC2E6"/>
                </a:solidFill>
              </a:rPr>
              <a:t>eadiness for</a:t>
            </a:r>
            <a:r>
              <a:rPr lang="en" sz="3450">
                <a:solidFill>
                  <a:srgbClr val="000000"/>
                </a:solidFill>
              </a:rPr>
              <a:t>​</a:t>
            </a:r>
            <a:endParaRPr sz="34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U</a:t>
            </a:r>
            <a:r>
              <a:rPr lang="en" sz="3450">
                <a:solidFill>
                  <a:srgbClr val="2AC2E6"/>
                </a:solidFill>
              </a:rPr>
              <a:t>ndergraduate </a:t>
            </a:r>
            <a:r>
              <a:rPr lang="en" sz="3450">
                <a:solidFill>
                  <a:srgbClr val="000000"/>
                </a:solidFill>
              </a:rPr>
              <a:t>​</a:t>
            </a:r>
            <a:endParaRPr sz="34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P</a:t>
            </a:r>
            <a:r>
              <a:rPr lang="en" sz="3450">
                <a:solidFill>
                  <a:srgbClr val="2AC2E6"/>
                </a:solidFill>
              </a:rPr>
              <a:t>rograms</a:t>
            </a:r>
            <a:endParaRPr sz="3450">
              <a:solidFill>
                <a:srgbClr val="2AC2E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000000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417100" y="1405050"/>
            <a:ext cx="4207800" cy="2101500"/>
          </a:xfrm>
          <a:prstGeom prst="rect">
            <a:avLst/>
          </a:prstGeom>
          <a:solidFill>
            <a:srgbClr val="00C3E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</a:rPr>
              <a:t>U.S. Department of Education federal grant program designed to significantly increase the number of students who are prepared to enter and succeed in postsecondary education.</a:t>
            </a:r>
            <a:endParaRPr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Virginia Awarded GEAR UP Grant</a:t>
            </a:r>
            <a:r>
              <a:rPr lang="en" sz="3400"/>
              <a:t>​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1250" y="1156113"/>
            <a:ext cx="5025173" cy="28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311700" y="931250"/>
            <a:ext cx="3380700" cy="21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650">
                <a:solidFill>
                  <a:schemeClr val="dk1"/>
                </a:solidFill>
              </a:rPr>
              <a:t>Administered by The State Council of Higher Education for Virginia (SCHEV) ​</a:t>
            </a:r>
            <a:endParaRPr sz="1650">
              <a:solidFill>
                <a:schemeClr val="dk1"/>
              </a:solidFill>
            </a:endParaRPr>
          </a:p>
          <a:p>
            <a:pPr indent="-31115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650">
                <a:solidFill>
                  <a:schemeClr val="dk1"/>
                </a:solidFill>
              </a:rPr>
              <a:t>12 partner school divisions​</a:t>
            </a:r>
            <a:endParaRPr sz="1650">
              <a:solidFill>
                <a:schemeClr val="dk1"/>
              </a:solidFill>
            </a:endParaRPr>
          </a:p>
          <a:p>
            <a:pPr indent="-31115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650">
                <a:solidFill>
                  <a:schemeClr val="dk1"/>
                </a:solidFill>
              </a:rPr>
              <a:t>The grant period is 2021-2028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Virginia Awarded GEAR UP Grant</a:t>
            </a:r>
            <a:r>
              <a:rPr lang="en" sz="3400"/>
              <a:t>​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09150" y="831150"/>
            <a:ext cx="7907100" cy="3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lang="en" sz="2500">
                <a:solidFill>
                  <a:schemeClr val="dk1"/>
                </a:solidFill>
              </a:rPr>
              <a:t>County Selection</a:t>
            </a:r>
            <a:r>
              <a:rPr lang="en" sz="2500">
                <a:solidFill>
                  <a:schemeClr val="dk1"/>
                </a:solidFill>
              </a:rPr>
              <a:t>: Based on a variety of indicators of need, including:​</a:t>
            </a:r>
            <a:endParaRPr sz="2500">
              <a:solidFill>
                <a:schemeClr val="dk1"/>
              </a:solidFill>
            </a:endParaRPr>
          </a:p>
          <a:p>
            <a:pPr indent="-3397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○"/>
            </a:pPr>
            <a:r>
              <a:rPr lang="en" sz="2150">
                <a:solidFill>
                  <a:schemeClr val="dk1"/>
                </a:solidFill>
              </a:rPr>
              <a:t>Educational attainment rates​</a:t>
            </a:r>
            <a:endParaRPr sz="2150">
              <a:solidFill>
                <a:schemeClr val="dk1"/>
              </a:solidFill>
            </a:endParaRPr>
          </a:p>
          <a:p>
            <a:pPr indent="-3397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○"/>
            </a:pPr>
            <a:r>
              <a:rPr lang="en" sz="2150">
                <a:solidFill>
                  <a:schemeClr val="dk1"/>
                </a:solidFill>
              </a:rPr>
              <a:t>Poverty rates​</a:t>
            </a:r>
            <a:endParaRPr sz="2150">
              <a:solidFill>
                <a:schemeClr val="dk1"/>
              </a:solidFill>
            </a:endParaRPr>
          </a:p>
          <a:p>
            <a:pPr indent="-3397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○"/>
            </a:pPr>
            <a:r>
              <a:rPr lang="en" sz="2150">
                <a:solidFill>
                  <a:schemeClr val="dk1"/>
                </a:solidFill>
              </a:rPr>
              <a:t>Remediation rates​</a:t>
            </a:r>
            <a:endParaRPr sz="215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lang="en" sz="2500">
                <a:solidFill>
                  <a:schemeClr val="dk1"/>
                </a:solidFill>
              </a:rPr>
              <a:t>Federal requirement</a:t>
            </a:r>
            <a:r>
              <a:rPr lang="en" sz="2500">
                <a:solidFill>
                  <a:schemeClr val="dk1"/>
                </a:solidFill>
              </a:rPr>
              <a:t>: 50% or more of students at target schools must qualify for free or reduced priced lunch</a:t>
            </a: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Who GEAR UP Serves:</a:t>
            </a:r>
            <a:endParaRPr b="1" sz="2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11700" y="1152475"/>
            <a:ext cx="3754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Students​</a:t>
            </a:r>
            <a:endParaRPr b="1"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Class of 2027 cohort; 11</a:t>
            </a:r>
            <a:r>
              <a:rPr lang="en" sz="12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r>
              <a:rPr lang="en" sz="12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grade (priority) students​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Parents​</a:t>
            </a:r>
            <a:endParaRPr b="1"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Parents and family members​ of GEAR UP students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200" u="sng">
              <a:solidFill>
                <a:srgbClr val="000000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467275" y="1130750"/>
            <a:ext cx="3893700" cy="3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Educators​</a:t>
            </a:r>
            <a:endParaRPr b="1"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Administrators, counselors and 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Teachers serving GEAR UP students​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Community​</a:t>
            </a:r>
            <a:endParaRPr b="1"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Communities surrounding GEAR 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 schools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Who GEAR UP Serves:</a:t>
            </a:r>
            <a:endParaRPr b="1" sz="2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311700" y="1152475"/>
            <a:ext cx="3754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3300">
                <a:solidFill>
                  <a:schemeClr val="dk1"/>
                </a:solidFill>
              </a:rPr>
              <a:t>Cohort – </a:t>
            </a:r>
            <a:r>
              <a:rPr lang="en" sz="2500">
                <a:solidFill>
                  <a:schemeClr val="dk1"/>
                </a:solidFill>
              </a:rPr>
              <a:t>4,639 students​</a:t>
            </a:r>
            <a:endParaRPr sz="2500">
              <a:solidFill>
                <a:schemeClr val="dk1"/>
              </a:solidFill>
            </a:endParaRPr>
          </a:p>
          <a:p>
            <a:pPr indent="-34194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000"/>
              <a:buChar char="●"/>
            </a:pPr>
            <a:r>
              <a:rPr b="1" lang="en" sz="2500">
                <a:solidFill>
                  <a:schemeClr val="dk1"/>
                </a:solidFill>
              </a:rPr>
              <a:t>Target: </a:t>
            </a:r>
            <a:r>
              <a:rPr lang="en" sz="2500">
                <a:solidFill>
                  <a:schemeClr val="dk1"/>
                </a:solidFill>
              </a:rPr>
              <a:t>Class of 2027​</a:t>
            </a:r>
            <a:endParaRPr sz="2500">
              <a:solidFill>
                <a:schemeClr val="dk1"/>
              </a:solidFill>
            </a:endParaRPr>
          </a:p>
          <a:p>
            <a:pPr indent="-34194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000"/>
              <a:buChar char="●"/>
            </a:pPr>
            <a:r>
              <a:rPr b="1" lang="en" sz="2500">
                <a:solidFill>
                  <a:schemeClr val="dk1"/>
                </a:solidFill>
              </a:rPr>
              <a:t>Service length: </a:t>
            </a:r>
            <a:r>
              <a:rPr lang="en" sz="2500">
                <a:solidFill>
                  <a:schemeClr val="dk1"/>
                </a:solidFill>
              </a:rPr>
              <a:t>Seven years </a:t>
            </a:r>
            <a:r>
              <a:rPr i="1" lang="en" sz="1650">
                <a:solidFill>
                  <a:schemeClr val="dk1"/>
                </a:solidFill>
              </a:rPr>
              <a:t>(Seventh grade through the first year of postsecondary education)</a:t>
            </a:r>
            <a:r>
              <a:rPr lang="en" sz="1650">
                <a:solidFill>
                  <a:schemeClr val="dk1"/>
                </a:solidFill>
              </a:rPr>
              <a:t>​</a:t>
            </a:r>
            <a:endParaRPr sz="1650">
              <a:solidFill>
                <a:schemeClr val="dk1"/>
              </a:solidFill>
            </a:endParaRPr>
          </a:p>
          <a:p>
            <a:pPr indent="-34194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000"/>
              <a:buChar char="●"/>
            </a:pPr>
            <a:r>
              <a:rPr b="1" lang="en" sz="2500">
                <a:solidFill>
                  <a:schemeClr val="dk1"/>
                </a:solidFill>
              </a:rPr>
              <a:t>Service level: </a:t>
            </a:r>
            <a:r>
              <a:rPr lang="en" sz="2500">
                <a:solidFill>
                  <a:schemeClr val="dk1"/>
                </a:solidFill>
              </a:rPr>
              <a:t>Intensive </a:t>
            </a:r>
            <a:r>
              <a:rPr i="1" lang="en" sz="1650">
                <a:solidFill>
                  <a:schemeClr val="dk1"/>
                </a:solidFill>
              </a:rPr>
              <a:t>(including tutoring, counseling, scholarships,  and more)</a:t>
            </a:r>
            <a:endParaRPr i="1" sz="1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196575" y="1152475"/>
            <a:ext cx="4635600" cy="3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Priority Population </a:t>
            </a:r>
            <a:r>
              <a:rPr lang="en" sz="2100">
                <a:solidFill>
                  <a:schemeClr val="dk1"/>
                </a:solidFill>
              </a:rPr>
              <a:t>– 3,600 students ​</a:t>
            </a:r>
            <a:endParaRPr sz="21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b="1" lang="en" sz="2000">
                <a:solidFill>
                  <a:schemeClr val="dk1"/>
                </a:solidFill>
              </a:rPr>
              <a:t>Target: </a:t>
            </a:r>
            <a:r>
              <a:rPr lang="en" sz="2000">
                <a:solidFill>
                  <a:schemeClr val="dk1"/>
                </a:solidFill>
              </a:rPr>
              <a:t>11th and 12th grade</a:t>
            </a:r>
            <a:r>
              <a:rPr lang="en" sz="1150">
                <a:solidFill>
                  <a:schemeClr val="dk1"/>
                </a:solidFill>
              </a:rPr>
              <a:t> </a:t>
            </a:r>
            <a:r>
              <a:rPr i="1" lang="en" sz="1150">
                <a:solidFill>
                  <a:schemeClr val="dk1"/>
                </a:solidFill>
              </a:rPr>
              <a:t>(</a:t>
            </a:r>
            <a:r>
              <a:rPr i="1" lang="en" sz="1550">
                <a:solidFill>
                  <a:schemeClr val="dk1"/>
                </a:solidFill>
              </a:rPr>
              <a:t>Brunswick, Hopewell, Petersburg)</a:t>
            </a:r>
            <a:r>
              <a:rPr lang="en" sz="1550">
                <a:solidFill>
                  <a:schemeClr val="dk1"/>
                </a:solidFill>
              </a:rPr>
              <a:t>​</a:t>
            </a:r>
            <a:endParaRPr sz="155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b="1" lang="en" sz="2000">
                <a:solidFill>
                  <a:schemeClr val="dk1"/>
                </a:solidFill>
              </a:rPr>
              <a:t>Service length: </a:t>
            </a:r>
            <a:r>
              <a:rPr lang="en" sz="2000">
                <a:solidFill>
                  <a:schemeClr val="dk1"/>
                </a:solidFill>
              </a:rPr>
              <a:t>Three years </a:t>
            </a:r>
            <a:r>
              <a:rPr i="1" lang="en" sz="1150">
                <a:solidFill>
                  <a:schemeClr val="dk1"/>
                </a:solidFill>
              </a:rPr>
              <a:t>(</a:t>
            </a:r>
            <a:r>
              <a:rPr i="1" lang="en" sz="1550">
                <a:solidFill>
                  <a:schemeClr val="dk1"/>
                </a:solidFill>
              </a:rPr>
              <a:t>eleventh grade through first year of postsecondary education)</a:t>
            </a:r>
            <a:r>
              <a:rPr lang="en" sz="1550">
                <a:solidFill>
                  <a:schemeClr val="dk1"/>
                </a:solidFill>
              </a:rPr>
              <a:t>​</a:t>
            </a:r>
            <a:endParaRPr sz="155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b="1" lang="en" sz="2000">
                <a:solidFill>
                  <a:schemeClr val="dk1"/>
                </a:solidFill>
              </a:rPr>
              <a:t>Service level: </a:t>
            </a:r>
            <a:r>
              <a:rPr lang="en" sz="2000">
                <a:solidFill>
                  <a:schemeClr val="dk1"/>
                </a:solidFill>
              </a:rPr>
              <a:t>Just-in-time </a:t>
            </a:r>
            <a:r>
              <a:rPr i="1" lang="en" sz="1550">
                <a:solidFill>
                  <a:schemeClr val="dk1"/>
                </a:solidFill>
              </a:rPr>
              <a:t>(priority college-readiness services, and scholarships)</a:t>
            </a:r>
            <a:endParaRPr i="1" sz="15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11700" y="429125"/>
            <a:ext cx="263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GEAR UP Goals</a:t>
            </a:r>
            <a:endParaRPr b="1" sz="2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11700" y="96012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Improve college readiness rates​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Increase college enrollment rates​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Increase the academic performance and college preparation of students​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Increase knowledge of college and financial aid among students and their families​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Increase the number of students in rigorous courses​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Improve attendance​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Increase graduation rates 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4960425" y="1034525"/>
            <a:ext cx="3871800" cy="3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Academic Achievement in English, Math, and Science​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Improve Daily Attendance​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Graduation Completion​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Decrease Dropout Rate​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College, Career, and Civic Readiness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660025" y="429125"/>
            <a:ext cx="4260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chemeClr val="dk1"/>
                </a:solidFill>
              </a:rPr>
              <a:t>VA School Quality Indicators: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311700" y="317800"/>
            <a:ext cx="630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Why GEAR UP Virginia?</a:t>
            </a:r>
            <a:endParaRPr b="1" sz="2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11700" y="960125"/>
            <a:ext cx="521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50">
                <a:solidFill>
                  <a:schemeClr val="dk1"/>
                </a:solidFill>
                <a:highlight>
                  <a:srgbClr val="EDEBE9"/>
                </a:highlight>
              </a:rPr>
              <a:t>In the 2014-2021 GEAR UP Virginia cohort 3, students were:</a:t>
            </a:r>
            <a:r>
              <a:rPr lang="en" sz="1650">
                <a:solidFill>
                  <a:schemeClr val="dk1"/>
                </a:solidFill>
                <a:highlight>
                  <a:srgbClr val="EDEBE9"/>
                </a:highlight>
              </a:rPr>
              <a:t>​</a:t>
            </a:r>
            <a:endParaRPr sz="16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-314325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" sz="1650">
                <a:solidFill>
                  <a:schemeClr val="dk1"/>
                </a:solidFill>
                <a:highlight>
                  <a:srgbClr val="EDEBE9"/>
                </a:highlight>
              </a:rPr>
              <a:t>Much more likely to enroll in DE &amp; AP classes (+18 percentage compared to other Virginia students)​</a:t>
            </a:r>
            <a:endParaRPr sz="16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-314325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" sz="1650">
                <a:solidFill>
                  <a:schemeClr val="dk1"/>
                </a:solidFill>
                <a:highlight>
                  <a:srgbClr val="EDEBE9"/>
                </a:highlight>
              </a:rPr>
              <a:t>Much more likely to graduate with Advanced Diploma (+11 percentage points compared to other Virginia students)​</a:t>
            </a:r>
            <a:endParaRPr sz="16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-314325" lvl="0" marL="812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" sz="1650">
                <a:solidFill>
                  <a:schemeClr val="dk1"/>
                </a:solidFill>
                <a:highlight>
                  <a:srgbClr val="EDEBE9"/>
                </a:highlight>
              </a:rPr>
              <a:t>Much less likely to be chronically absent (-10 percentage points compared to other Virginia students)</a:t>
            </a:r>
            <a:endParaRPr sz="16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8400" y="1373875"/>
            <a:ext cx="3089249" cy="21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311700" y="317800"/>
            <a:ext cx="630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GEAR UP VA Scholarship</a:t>
            </a:r>
            <a:endParaRPr b="1" sz="2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388" y="890488"/>
            <a:ext cx="7633226" cy="3469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