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c46173fb9d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c46173fb9d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46173fb9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c46173fb9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c46173fb9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c46173fb9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46173fb9d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c46173fb9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c46173fb9d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c46173fb9d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c46173fb9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c46173fb9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c46173fb9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c46173fb9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c46173fb9d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c46173fb9d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c46173fb9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c46173fb9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Roboto"/>
                <a:ea typeface="Roboto"/>
                <a:cs typeface="Roboto"/>
                <a:sym typeface="Roboto"/>
              </a:rPr>
              <a:t>Family and Community Partners</a:t>
            </a:r>
            <a:endParaRPr sz="4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[coordinators name and title]</a:t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5800" y="3725400"/>
            <a:ext cx="9144000" cy="1418100"/>
          </a:xfrm>
          <a:prstGeom prst="rect">
            <a:avLst/>
          </a:prstGeom>
          <a:solidFill>
            <a:srgbClr val="00C3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b="38551" l="0" r="0" t="36814"/>
          <a:stretch/>
        </p:blipFill>
        <p:spPr>
          <a:xfrm>
            <a:off x="1847350" y="448175"/>
            <a:ext cx="5143501" cy="12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5150" y="4104900"/>
            <a:ext cx="74253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[add your school’s black and white GUV logo here. You can find this on the GUV Site Coordinator webpage]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Stay in Touch!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526750" y="981775"/>
            <a:ext cx="8421900" cy="3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[School Contact Name]</a:t>
            </a:r>
            <a:endParaRPr sz="2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[​School Contact Email]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[school Contact Phone Number]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Facebook: [your school’s GUV facebook or @gearupvirgina]           Instagram: </a:t>
            </a:r>
            <a:r>
              <a:rPr i="1"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[your school’s GUV instagram or @gearupvirgina]  </a:t>
            </a:r>
            <a:r>
              <a:rPr i="1"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   Website: gearupva.org</a:t>
            </a:r>
            <a:r>
              <a:rPr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​</a:t>
            </a:r>
            <a:endParaRPr sz="2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</a:t>
            </a:r>
            <a:endParaRPr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22"/>
          <p:cNvSpPr/>
          <p:nvPr/>
        </p:nvSpPr>
        <p:spPr>
          <a:xfrm>
            <a:off x="5800" y="3725400"/>
            <a:ext cx="9144000" cy="1418100"/>
          </a:xfrm>
          <a:prstGeom prst="rect">
            <a:avLst/>
          </a:prstGeom>
          <a:solidFill>
            <a:srgbClr val="00C3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2"/>
          <p:cNvSpPr txBox="1"/>
          <p:nvPr/>
        </p:nvSpPr>
        <p:spPr>
          <a:xfrm>
            <a:off x="865150" y="4104900"/>
            <a:ext cx="74253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[add your school’s black and white GUV logo here. You can find this on the GUV Site Coordinator webpage]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What is GEAR UP?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n" sz="2200" u="sng">
                <a:solidFill>
                  <a:schemeClr val="dk1"/>
                </a:solidFill>
              </a:rPr>
              <a:t>Acronym</a:t>
            </a:r>
            <a:r>
              <a:rPr lang="en" sz="2200">
                <a:solidFill>
                  <a:schemeClr val="dk1"/>
                </a:solidFill>
              </a:rPr>
              <a:t>: Gaining Early Awareness and Readiness for Undergraduate Programs​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n" sz="2200" u="sng">
                <a:solidFill>
                  <a:schemeClr val="dk1"/>
                </a:solidFill>
              </a:rPr>
              <a:t>Structure</a:t>
            </a:r>
            <a:r>
              <a:rPr lang="en" sz="2200">
                <a:solidFill>
                  <a:schemeClr val="dk1"/>
                </a:solidFill>
              </a:rPr>
              <a:t>: a competitive grant program funded by the U.S. Dept. Of Education​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n" sz="2200" u="sng">
                <a:solidFill>
                  <a:schemeClr val="dk1"/>
                </a:solidFill>
              </a:rPr>
              <a:t>Mission</a:t>
            </a:r>
            <a:r>
              <a:rPr lang="en" sz="2200">
                <a:solidFill>
                  <a:schemeClr val="dk1"/>
                </a:solidFill>
              </a:rPr>
              <a:t>: to increase the number of low-income students who are prepared to </a:t>
            </a:r>
            <a:r>
              <a:rPr b="1" lang="en" sz="2200">
                <a:solidFill>
                  <a:schemeClr val="dk1"/>
                </a:solidFill>
              </a:rPr>
              <a:t>enter </a:t>
            </a:r>
            <a:r>
              <a:rPr lang="en" sz="2200">
                <a:solidFill>
                  <a:schemeClr val="dk1"/>
                </a:solidFill>
              </a:rPr>
              <a:t>and </a:t>
            </a:r>
            <a:r>
              <a:rPr b="1" lang="en" sz="2200">
                <a:solidFill>
                  <a:schemeClr val="dk1"/>
                </a:solidFill>
              </a:rPr>
              <a:t>succeed </a:t>
            </a:r>
            <a:r>
              <a:rPr lang="en" sz="2200">
                <a:solidFill>
                  <a:schemeClr val="dk1"/>
                </a:solidFill>
              </a:rPr>
              <a:t>in postsecondary education programs. ​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-47625" y="4570725"/>
            <a:ext cx="9191700" cy="572700"/>
          </a:xfrm>
          <a:prstGeom prst="rect">
            <a:avLst/>
          </a:prstGeom>
          <a:solidFill>
            <a:srgbClr val="00C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24887" l="0" r="0" t="24446"/>
          <a:stretch/>
        </p:blipFill>
        <p:spPr>
          <a:xfrm>
            <a:off x="311700" y="4640300"/>
            <a:ext cx="1925424" cy="4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51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Who GEAR UP Serves: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37545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Students​</a:t>
            </a:r>
            <a:endParaRPr b="1"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Class of 2027 cohort; 11</a:t>
            </a:r>
            <a:r>
              <a:rPr lang="en" sz="12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</a:t>
            </a:r>
            <a:r>
              <a:rPr lang="en" sz="17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​</a:t>
            </a:r>
            <a:endParaRPr sz="17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r>
              <a:rPr lang="en" sz="12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</a:t>
            </a:r>
            <a:r>
              <a:rPr lang="en" sz="17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grade (priority) students​</a:t>
            </a:r>
            <a:endParaRPr sz="17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​</a:t>
            </a:r>
            <a:endParaRPr sz="17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Parents​</a:t>
            </a:r>
            <a:endParaRPr b="1"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Parents and family members​ of GEAR UP students</a:t>
            </a:r>
            <a:endParaRPr sz="17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2200" u="sng">
              <a:solidFill>
                <a:schemeClr val="dk1"/>
              </a:solidFill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-47625" y="4570725"/>
            <a:ext cx="9191700" cy="572700"/>
          </a:xfrm>
          <a:prstGeom prst="rect">
            <a:avLst/>
          </a:prstGeom>
          <a:solidFill>
            <a:srgbClr val="00C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24887" l="0" r="0" t="24446"/>
          <a:stretch/>
        </p:blipFill>
        <p:spPr>
          <a:xfrm>
            <a:off x="311700" y="4640300"/>
            <a:ext cx="1925424" cy="4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4467275" y="1130750"/>
            <a:ext cx="3893700" cy="3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Educators​</a:t>
            </a:r>
            <a:endParaRPr b="1"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Administrators, counselors and ​</a:t>
            </a:r>
            <a:endParaRPr sz="17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Teachers serving GEAR UP students​</a:t>
            </a:r>
            <a:endParaRPr sz="17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​</a:t>
            </a:r>
            <a:endParaRPr sz="17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Community​</a:t>
            </a:r>
            <a:endParaRPr b="1"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Communities surrounding GEAR ​</a:t>
            </a:r>
            <a:endParaRPr sz="17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UP schools</a:t>
            </a:r>
            <a:endParaRPr sz="17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Who GEAR UP Serves: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-47625" y="4570725"/>
            <a:ext cx="9191700" cy="572700"/>
          </a:xfrm>
          <a:prstGeom prst="rect">
            <a:avLst/>
          </a:prstGeom>
          <a:solidFill>
            <a:srgbClr val="00C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b="24887" l="0" r="0" t="24446"/>
          <a:stretch/>
        </p:blipFill>
        <p:spPr>
          <a:xfrm>
            <a:off x="311700" y="4640300"/>
            <a:ext cx="1925424" cy="4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8064" y="836338"/>
            <a:ext cx="6160324" cy="347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Statewide Initiatives: Level Up Virginia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971725"/>
            <a:ext cx="56472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Can serve any public middle or high school in Virginia with 50% or more free/reduced price lunch through statewide initiatives ​</a:t>
            </a:r>
            <a:endParaRPr sz="2200">
              <a:solidFill>
                <a:schemeClr val="dk1"/>
              </a:solidFill>
            </a:endParaRPr>
          </a:p>
          <a:p>
            <a:pPr indent="-346075" lvl="0" marL="736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●"/>
            </a:pPr>
            <a:r>
              <a:rPr lang="en" sz="2200">
                <a:solidFill>
                  <a:schemeClr val="dk1"/>
                </a:solidFill>
              </a:rPr>
              <a:t>Level Up Virginia events​</a:t>
            </a:r>
            <a:endParaRPr sz="2200">
              <a:solidFill>
                <a:schemeClr val="dk1"/>
              </a:solidFill>
            </a:endParaRPr>
          </a:p>
          <a:p>
            <a:pPr indent="-346075" lvl="0" marL="736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●"/>
            </a:pPr>
            <a:r>
              <a:rPr lang="en" sz="2200">
                <a:solidFill>
                  <a:schemeClr val="dk1"/>
                </a:solidFill>
              </a:rPr>
              <a:t>Professional development​</a:t>
            </a:r>
            <a:endParaRPr sz="2200">
              <a:solidFill>
                <a:schemeClr val="dk1"/>
              </a:solidFill>
            </a:endParaRPr>
          </a:p>
          <a:p>
            <a:pPr indent="-346075" lvl="0" marL="736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●"/>
            </a:pPr>
            <a:r>
              <a:rPr lang="en" sz="2200">
                <a:solidFill>
                  <a:schemeClr val="dk1"/>
                </a:solidFill>
              </a:rPr>
              <a:t>www.levelupvirginia.org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-47625" y="4570725"/>
            <a:ext cx="9191700" cy="572700"/>
          </a:xfrm>
          <a:prstGeom prst="rect">
            <a:avLst/>
          </a:prstGeom>
          <a:solidFill>
            <a:srgbClr val="00C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 b="24887" l="0" r="0" t="24446"/>
          <a:stretch/>
        </p:blipFill>
        <p:spPr>
          <a:xfrm>
            <a:off x="311700" y="4640300"/>
            <a:ext cx="1925424" cy="4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2975" y="1332663"/>
            <a:ext cx="2999325" cy="299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15575" y="3444975"/>
            <a:ext cx="943150" cy="9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Activities and Services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971725"/>
            <a:ext cx="44391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Tutoring and mentoring​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Summer programs to support transition to high school and, later, transition to college​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and financial aid awareness workshops for students and families​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visits​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Career and college counseling</a:t>
            </a:r>
            <a:endParaRPr sz="2900">
              <a:solidFill>
                <a:schemeClr val="dk1"/>
              </a:solidFill>
            </a:endParaRPr>
          </a:p>
        </p:txBody>
      </p:sp>
      <p:sp>
        <p:nvSpPr>
          <p:cNvPr id="107" name="Google Shape;107;p19"/>
          <p:cNvSpPr/>
          <p:nvPr/>
        </p:nvSpPr>
        <p:spPr>
          <a:xfrm>
            <a:off x="-47625" y="4570725"/>
            <a:ext cx="9191700" cy="572700"/>
          </a:xfrm>
          <a:prstGeom prst="rect">
            <a:avLst/>
          </a:prstGeom>
          <a:solidFill>
            <a:srgbClr val="00C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 b="24887" l="0" r="0" t="24446"/>
          <a:stretch/>
        </p:blipFill>
        <p:spPr>
          <a:xfrm>
            <a:off x="311700" y="4640300"/>
            <a:ext cx="1925424" cy="4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4750800" y="981775"/>
            <a:ext cx="4197900" cy="3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3375" lvl="0" marL="660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Opportunities for rigorous coursework​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3375" lvl="0" marL="66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Outreach to help high school graduates as they transition to postsecondary education​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3375" lvl="0" marL="66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$2,500 scholarship for eligible GUV students upon high school graduation​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  <a:highlight>
                  <a:srgbClr val="EDEBE9"/>
                </a:highlight>
              </a:rPr>
              <a:t>​</a:t>
            </a:r>
            <a:endParaRPr sz="1900">
              <a:solidFill>
                <a:schemeClr val="dk1"/>
              </a:solidFill>
              <a:highlight>
                <a:srgbClr val="EDEBE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GEAR UP at [Your School’s Name]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1700" y="971725"/>
            <a:ext cx="56031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</a:endParaRPr>
          </a:p>
        </p:txBody>
      </p:sp>
      <p:sp>
        <p:nvSpPr>
          <p:cNvPr id="116" name="Google Shape;116;p20"/>
          <p:cNvSpPr/>
          <p:nvPr/>
        </p:nvSpPr>
        <p:spPr>
          <a:xfrm>
            <a:off x="-47625" y="4570725"/>
            <a:ext cx="9191700" cy="572700"/>
          </a:xfrm>
          <a:prstGeom prst="rect">
            <a:avLst/>
          </a:prstGeom>
          <a:solidFill>
            <a:srgbClr val="00C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 rotWithShape="1">
          <a:blip r:embed="rId3">
            <a:alphaModFix/>
          </a:blip>
          <a:srcRect b="24887" l="0" r="0" t="24446"/>
          <a:stretch/>
        </p:blipFill>
        <p:spPr>
          <a:xfrm>
            <a:off x="311700" y="4640300"/>
            <a:ext cx="1925424" cy="4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5667975" y="981775"/>
            <a:ext cx="3280800" cy="3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highlight>
                <a:srgbClr val="EDEBE9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[add a picture here!]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How Can You Support Our GUV Program?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11700" y="971725"/>
            <a:ext cx="42603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Serve as a mentor or tutor​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​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Speak to students about careers​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​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Participate in Career/College Day​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​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Speak at family night events ​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​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Donate goods or services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</a:endParaRPr>
          </a:p>
        </p:txBody>
      </p:sp>
      <p:sp>
        <p:nvSpPr>
          <p:cNvPr id="125" name="Google Shape;125;p21"/>
          <p:cNvSpPr/>
          <p:nvPr/>
        </p:nvSpPr>
        <p:spPr>
          <a:xfrm>
            <a:off x="-47625" y="4570725"/>
            <a:ext cx="9191700" cy="572700"/>
          </a:xfrm>
          <a:prstGeom prst="rect">
            <a:avLst/>
          </a:prstGeom>
          <a:solidFill>
            <a:srgbClr val="00C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1"/>
          <p:cNvPicPr preferRelativeResize="0"/>
          <p:nvPr/>
        </p:nvPicPr>
        <p:blipFill rotWithShape="1">
          <a:blip r:embed="rId3">
            <a:alphaModFix/>
          </a:blip>
          <a:srcRect b="24887" l="0" r="0" t="24446"/>
          <a:stretch/>
        </p:blipFill>
        <p:spPr>
          <a:xfrm>
            <a:off x="311700" y="4640300"/>
            <a:ext cx="1925424" cy="4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/>
        </p:nvSpPr>
        <p:spPr>
          <a:xfrm>
            <a:off x="4768850" y="981775"/>
            <a:ext cx="4179900" cy="3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Provide job shadowing opportunities for the students​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Provide internship opportunities for the students​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Serve as a chaperone for college trips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highlight>
                <a:srgbClr val="EDEBE9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