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f6f1b4ad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f6f1b4ad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f6f1b4ad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f6f1b4ad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46173fb9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46173fb9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f41b942b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f41b942b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f41b942b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f41b942b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f41b942b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f41b942b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f41b942b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f41b942b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f41b942b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f41b942b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f41b942b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f41b942b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f41b942b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cf41b942b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f41b942b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f41b942b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f6f1b4ad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cf6f1b4ad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7500" y="1498625"/>
            <a:ext cx="8520600" cy="16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Roboto"/>
                <a:ea typeface="Roboto"/>
                <a:cs typeface="Roboto"/>
                <a:sym typeface="Roboto"/>
              </a:rPr>
              <a:t>GEARing UP At</a:t>
            </a:r>
            <a:endParaRPr b="1" sz="4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00C3E3"/>
                </a:solidFill>
                <a:latin typeface="Roboto"/>
                <a:ea typeface="Roboto"/>
                <a:cs typeface="Roboto"/>
                <a:sym typeface="Roboto"/>
              </a:rPr>
              <a:t>[insert school name]</a:t>
            </a:r>
            <a:endParaRPr b="1" sz="4200">
              <a:solidFill>
                <a:srgbClr val="00C3E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7500" y="3104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[coordinators name and title]</a:t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800" y="3725400"/>
            <a:ext cx="9144000" cy="1418100"/>
          </a:xfrm>
          <a:prstGeom prst="rect">
            <a:avLst/>
          </a:prstGeom>
          <a:solidFill>
            <a:srgbClr val="00C3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38551" l="0" r="0" t="36814"/>
          <a:stretch/>
        </p:blipFill>
        <p:spPr>
          <a:xfrm>
            <a:off x="2178975" y="319675"/>
            <a:ext cx="4786048" cy="117895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5150" y="4104900"/>
            <a:ext cx="74253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[add your school’s black and white GUV logo here. You can find this on the GUV Site Coordinator webpage]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226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What is Expected of YOU, The Parent?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799575"/>
            <a:ext cx="8520600" cy="3628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b="1" lang="en" sz="2200">
                <a:solidFill>
                  <a:schemeClr val="dk1"/>
                </a:solidFill>
              </a:rPr>
              <a:t>Help </a:t>
            </a:r>
            <a:r>
              <a:rPr lang="en" sz="2200">
                <a:solidFill>
                  <a:schemeClr val="dk1"/>
                </a:solidFill>
              </a:rPr>
              <a:t>your student develop good homework habits​</a:t>
            </a:r>
            <a:endParaRPr sz="220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b="1" lang="en" sz="2200">
                <a:solidFill>
                  <a:schemeClr val="dk1"/>
                </a:solidFill>
              </a:rPr>
              <a:t>Help</a:t>
            </a:r>
            <a:r>
              <a:rPr lang="en" sz="2200">
                <a:solidFill>
                  <a:schemeClr val="dk1"/>
                </a:solidFill>
              </a:rPr>
              <a:t> your student learn how to manage stress and recognize stress triggers ​</a:t>
            </a:r>
            <a:endParaRPr sz="220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2200">
                <a:solidFill>
                  <a:schemeClr val="dk1"/>
                </a:solidFill>
              </a:rPr>
              <a:t>Help your student learn to think long-term​</a:t>
            </a:r>
            <a:endParaRPr sz="220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2200">
                <a:solidFill>
                  <a:schemeClr val="dk1"/>
                </a:solidFill>
              </a:rPr>
              <a:t>Help your student develop interests and take on challenges​</a:t>
            </a:r>
            <a:endParaRPr sz="220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2200">
                <a:solidFill>
                  <a:schemeClr val="dk1"/>
                </a:solidFill>
              </a:rPr>
              <a:t>Help your student stay focused on completion ​</a:t>
            </a:r>
            <a:endParaRPr sz="220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2200">
                <a:solidFill>
                  <a:schemeClr val="dk1"/>
                </a:solidFill>
              </a:rPr>
              <a:t>Help your student become independent and self-reliant​</a:t>
            </a:r>
            <a:endParaRPr sz="220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b="1" lang="en" sz="2200">
                <a:solidFill>
                  <a:schemeClr val="dk1"/>
                </a:solidFill>
              </a:rPr>
              <a:t>Communicate</a:t>
            </a:r>
            <a:r>
              <a:rPr lang="en" sz="2200">
                <a:solidFill>
                  <a:schemeClr val="dk1"/>
                </a:solidFill>
              </a:rPr>
              <a:t> needs, accomplishments and goals ​</a:t>
            </a:r>
            <a:endParaRPr sz="220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b="1" lang="en" sz="2200">
                <a:solidFill>
                  <a:schemeClr val="dk1"/>
                </a:solidFill>
              </a:rPr>
              <a:t>Believe</a:t>
            </a:r>
            <a:r>
              <a:rPr lang="en" sz="2200">
                <a:solidFill>
                  <a:schemeClr val="dk1"/>
                </a:solidFill>
              </a:rPr>
              <a:t> in your child!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226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Opt-Out Form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799575"/>
            <a:ext cx="8520600" cy="3628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2000">
                <a:solidFill>
                  <a:schemeClr val="dk1"/>
                </a:solidFill>
              </a:rPr>
              <a:t>GEAR UP will follow the performance and progress of GEAR UP participants through their first year post secondary education.​</a:t>
            </a:r>
            <a:endParaRPr sz="20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2000">
                <a:solidFill>
                  <a:schemeClr val="dk1"/>
                </a:solidFill>
              </a:rPr>
              <a:t>Student information will be used for: ​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750">
                <a:solidFill>
                  <a:schemeClr val="dk1"/>
                </a:solidFill>
              </a:rPr>
              <a:t>tracking  program goals​</a:t>
            </a:r>
            <a:endParaRPr sz="175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750">
                <a:solidFill>
                  <a:schemeClr val="dk1"/>
                </a:solidFill>
              </a:rPr>
              <a:t>reporting outcomes ​</a:t>
            </a:r>
            <a:endParaRPr sz="175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750">
                <a:solidFill>
                  <a:schemeClr val="dk1"/>
                </a:solidFill>
              </a:rPr>
              <a:t>designing program support services​</a:t>
            </a:r>
            <a:endParaRPr sz="175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2000">
                <a:solidFill>
                  <a:schemeClr val="dk1"/>
                </a:solidFill>
              </a:rPr>
              <a:t>The Opt-Out form is available upon request if you wish for your student to not participate in the GEAR UP program. ​</a:t>
            </a:r>
            <a:endParaRPr sz="20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" sz="2000">
                <a:solidFill>
                  <a:schemeClr val="dk1"/>
                </a:solidFill>
              </a:rPr>
              <a:t>IMPORTANT: Families who decide to opt out will be opting out of all GEAR UP services including the scholarship.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QUESTIONS?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b="45597" l="50053" r="26358" t="39707"/>
          <a:stretch/>
        </p:blipFill>
        <p:spPr>
          <a:xfrm>
            <a:off x="2759350" y="1333500"/>
            <a:ext cx="3577748" cy="22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 rotWithShape="1">
          <a:blip r:embed="rId4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THANK YOU!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526750" y="981775"/>
            <a:ext cx="8421900" cy="3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[School Contact Name]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[​School Contact Email]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[school Contact Phone Number]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Facebook: [your school’s GUV facebook or @gearupvirgina]           Instagram: [your school’s GUV instagram or @gearupvirgina]              Website: gearupva.org</a:t>
            </a: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​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endParaRPr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5800" y="3725400"/>
            <a:ext cx="9144000" cy="1418100"/>
          </a:xfrm>
          <a:prstGeom prst="rect">
            <a:avLst/>
          </a:prstGeom>
          <a:solidFill>
            <a:srgbClr val="00C3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865150" y="4104900"/>
            <a:ext cx="74253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[add your school’s black and white GUV logo here. You can find this on the GUV Site Coordinator webpage]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26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WHAT IS GEAR UP?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59517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50" u="sng">
                <a:solidFill>
                  <a:srgbClr val="2AC2E6"/>
                </a:solidFill>
              </a:rPr>
              <a:t>G</a:t>
            </a:r>
            <a:r>
              <a:rPr lang="en" sz="3450">
                <a:solidFill>
                  <a:srgbClr val="2AC2E6"/>
                </a:solidFill>
              </a:rPr>
              <a:t>aining</a:t>
            </a:r>
            <a:r>
              <a:rPr lang="en" sz="3450">
                <a:solidFill>
                  <a:schemeClr val="dk1"/>
                </a:solidFill>
              </a:rPr>
              <a:t>​</a:t>
            </a:r>
            <a:endParaRPr sz="34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50" u="sng">
                <a:solidFill>
                  <a:srgbClr val="2AC2E6"/>
                </a:solidFill>
              </a:rPr>
              <a:t>E</a:t>
            </a:r>
            <a:r>
              <a:rPr lang="en" sz="3450">
                <a:solidFill>
                  <a:srgbClr val="2AC2E6"/>
                </a:solidFill>
              </a:rPr>
              <a:t>arly</a:t>
            </a:r>
            <a:r>
              <a:rPr lang="en" sz="3450">
                <a:solidFill>
                  <a:schemeClr val="dk1"/>
                </a:solidFill>
              </a:rPr>
              <a:t>​</a:t>
            </a:r>
            <a:endParaRPr sz="34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50" u="sng">
                <a:solidFill>
                  <a:srgbClr val="2AC2E6"/>
                </a:solidFill>
              </a:rPr>
              <a:t>A</a:t>
            </a:r>
            <a:r>
              <a:rPr lang="en" sz="3450">
                <a:solidFill>
                  <a:srgbClr val="2AC2E6"/>
                </a:solidFill>
              </a:rPr>
              <a:t>wareness and </a:t>
            </a:r>
            <a:r>
              <a:rPr lang="en" sz="3450">
                <a:solidFill>
                  <a:schemeClr val="dk1"/>
                </a:solidFill>
              </a:rPr>
              <a:t>​</a:t>
            </a:r>
            <a:endParaRPr sz="34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50" u="sng">
                <a:solidFill>
                  <a:srgbClr val="2AC2E6"/>
                </a:solidFill>
              </a:rPr>
              <a:t>R</a:t>
            </a:r>
            <a:r>
              <a:rPr lang="en" sz="3450">
                <a:solidFill>
                  <a:srgbClr val="2AC2E6"/>
                </a:solidFill>
              </a:rPr>
              <a:t>eadiness for</a:t>
            </a:r>
            <a:r>
              <a:rPr lang="en" sz="3450">
                <a:solidFill>
                  <a:schemeClr val="dk1"/>
                </a:solidFill>
              </a:rPr>
              <a:t>​</a:t>
            </a:r>
            <a:endParaRPr sz="34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50" u="sng">
                <a:solidFill>
                  <a:srgbClr val="2AC2E6"/>
                </a:solidFill>
              </a:rPr>
              <a:t>U</a:t>
            </a:r>
            <a:r>
              <a:rPr lang="en" sz="3450">
                <a:solidFill>
                  <a:srgbClr val="2AC2E6"/>
                </a:solidFill>
              </a:rPr>
              <a:t>ndergraduate </a:t>
            </a:r>
            <a:r>
              <a:rPr lang="en" sz="3450">
                <a:solidFill>
                  <a:schemeClr val="dk1"/>
                </a:solidFill>
              </a:rPr>
              <a:t>​</a:t>
            </a:r>
            <a:endParaRPr sz="34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50" u="sng">
                <a:solidFill>
                  <a:srgbClr val="2AC2E6"/>
                </a:solidFill>
              </a:rPr>
              <a:t>P</a:t>
            </a:r>
            <a:r>
              <a:rPr lang="en" sz="3450">
                <a:solidFill>
                  <a:srgbClr val="2AC2E6"/>
                </a:solidFill>
              </a:rPr>
              <a:t>rograms</a:t>
            </a:r>
            <a:endParaRPr sz="3450">
              <a:solidFill>
                <a:srgbClr val="2AC2E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417100" y="1405050"/>
            <a:ext cx="4207800" cy="2101500"/>
          </a:xfrm>
          <a:prstGeom prst="rect">
            <a:avLst/>
          </a:prstGeom>
          <a:solidFill>
            <a:srgbClr val="00C3E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</a:rPr>
              <a:t>U.S. Department of Education federal grant program designed </a:t>
            </a:r>
            <a:r>
              <a:rPr lang="en" sz="2100">
                <a:solidFill>
                  <a:schemeClr val="lt1"/>
                </a:solidFill>
              </a:rPr>
              <a:t>to</a:t>
            </a:r>
            <a:r>
              <a:rPr lang="en" sz="2100">
                <a:solidFill>
                  <a:schemeClr val="lt1"/>
                </a:solidFill>
              </a:rPr>
              <a:t> significantly </a:t>
            </a:r>
            <a:r>
              <a:rPr lang="en" sz="2100">
                <a:solidFill>
                  <a:schemeClr val="lt1"/>
                </a:solidFill>
              </a:rPr>
              <a:t>increase</a:t>
            </a:r>
            <a:r>
              <a:rPr lang="en" sz="2100">
                <a:solidFill>
                  <a:schemeClr val="lt1"/>
                </a:solidFill>
              </a:rPr>
              <a:t> the number of students who are prepared to enter and succeed in postsecondary education.</a:t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Who GEAR UP Serves:</a:t>
            </a:r>
            <a:endParaRPr b="1" sz="2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11700" y="1152475"/>
            <a:ext cx="3754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Students​</a:t>
            </a:r>
            <a:endParaRPr b="1"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Class of 2027 cohort; 11</a:t>
            </a:r>
            <a:r>
              <a:rPr lang="en" sz="12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and ​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r>
              <a:rPr lang="en" sz="12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grade (priority) students​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​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Parents​</a:t>
            </a:r>
            <a:endParaRPr b="1" sz="2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Parents and family members​ of GEAR UP students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200" u="sng">
              <a:solidFill>
                <a:srgbClr val="000000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467275" y="1130750"/>
            <a:ext cx="3893700" cy="3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Educators​</a:t>
            </a:r>
            <a:endParaRPr b="1"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Administrators, counselors and ​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Teachers serving GEAR UP students​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​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Community​</a:t>
            </a:r>
            <a:endParaRPr b="1"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Communities surrounding GEAR ​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UP schools</a:t>
            </a:r>
            <a:endParaRPr sz="175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5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226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SAMPLE INTERESTS AND SKILLS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257500" y="923363"/>
            <a:ext cx="57567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50">
                <a:solidFill>
                  <a:schemeClr val="dk1"/>
                </a:solidFill>
              </a:rPr>
              <a:t>In the 2014-2021 GEAR UP Virginia cohort 3, students were:</a:t>
            </a:r>
            <a:r>
              <a:rPr lang="en" sz="1750">
                <a:solidFill>
                  <a:schemeClr val="dk1"/>
                </a:solidFill>
              </a:rPr>
              <a:t>​</a:t>
            </a:r>
            <a:endParaRPr sz="1750">
              <a:solidFill>
                <a:schemeClr val="dk1"/>
              </a:solidFill>
            </a:endParaRPr>
          </a:p>
          <a:p>
            <a:pPr indent="-317500" lvl="0" marL="850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750">
                <a:solidFill>
                  <a:schemeClr val="dk1"/>
                </a:solidFill>
              </a:rPr>
              <a:t>Much more likely to enroll in DE &amp; AP classes (+18 percentage compared to other Virginia students)​</a:t>
            </a:r>
            <a:endParaRPr sz="1750">
              <a:solidFill>
                <a:schemeClr val="dk1"/>
              </a:solidFill>
            </a:endParaRPr>
          </a:p>
          <a:p>
            <a:pPr indent="-317500" lvl="0" marL="850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750">
                <a:solidFill>
                  <a:schemeClr val="dk1"/>
                </a:solidFill>
              </a:rPr>
              <a:t>Much more likely to graduate with Advanced Diploma (+11 percentage points compared to other Virginia students)​</a:t>
            </a:r>
            <a:endParaRPr sz="1750">
              <a:solidFill>
                <a:schemeClr val="dk1"/>
              </a:solidFill>
            </a:endParaRPr>
          </a:p>
          <a:p>
            <a:pPr indent="-317500" lvl="0" marL="850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750">
                <a:solidFill>
                  <a:schemeClr val="dk1"/>
                </a:solidFill>
              </a:rPr>
              <a:t>Much less likely to be chronically absent (-10 percentage points compared to other Virginia students)</a:t>
            </a:r>
            <a:endParaRPr sz="17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0250" y="1472863"/>
            <a:ext cx="3089249" cy="21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226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How Does This Impact Your Child?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011750"/>
            <a:ext cx="56955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2100">
                <a:solidFill>
                  <a:schemeClr val="dk1"/>
                </a:solidFill>
              </a:rPr>
              <a:t>Access to resources and opportunities connected to college exposure and experiences​</a:t>
            </a:r>
            <a:endParaRPr sz="21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2100">
                <a:solidFill>
                  <a:schemeClr val="dk1"/>
                </a:solidFill>
              </a:rPr>
              <a:t>College Trips​</a:t>
            </a:r>
            <a:endParaRPr sz="21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2100">
                <a:solidFill>
                  <a:schemeClr val="dk1"/>
                </a:solidFill>
              </a:rPr>
              <a:t>Additional Tutoring and Academic support​</a:t>
            </a:r>
            <a:endParaRPr sz="21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2100">
                <a:solidFill>
                  <a:schemeClr val="dk1"/>
                </a:solidFill>
              </a:rPr>
              <a:t>Summer Camps​</a:t>
            </a:r>
            <a:endParaRPr sz="21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2100">
                <a:solidFill>
                  <a:schemeClr val="dk1"/>
                </a:solidFill>
              </a:rPr>
              <a:t>Career Planning​</a:t>
            </a:r>
            <a:endParaRPr sz="21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2100">
                <a:solidFill>
                  <a:schemeClr val="dk1"/>
                </a:solidFill>
              </a:rPr>
              <a:t>Financial Aid Assistance​</a:t>
            </a:r>
            <a:endParaRPr sz="21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2100">
                <a:solidFill>
                  <a:schemeClr val="dk1"/>
                </a:solidFill>
              </a:rPr>
              <a:t>and More!</a:t>
            </a:r>
            <a:endParaRPr sz="1950">
              <a:solidFill>
                <a:schemeClr val="dk1"/>
              </a:solidFill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7200" y="1184900"/>
            <a:ext cx="2832000" cy="2465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226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GEAR UP Virginia Scholarship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799575"/>
            <a:ext cx="8520600" cy="3628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750" u="sng">
                <a:solidFill>
                  <a:schemeClr val="dk1"/>
                </a:solidFill>
              </a:rPr>
              <a:t>Amount : $2,5000</a:t>
            </a:r>
            <a:r>
              <a:rPr lang="en" sz="1750">
                <a:solidFill>
                  <a:schemeClr val="dk1"/>
                </a:solidFill>
              </a:rPr>
              <a:t>​</a:t>
            </a:r>
            <a:endParaRPr sz="175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750" u="sng">
                <a:solidFill>
                  <a:schemeClr val="dk1"/>
                </a:solidFill>
              </a:rPr>
              <a:t>Use:</a:t>
            </a:r>
            <a:r>
              <a:rPr lang="en" sz="1750">
                <a:solidFill>
                  <a:schemeClr val="dk1"/>
                </a:solidFill>
              </a:rPr>
              <a:t>​</a:t>
            </a:r>
            <a:endParaRPr sz="1750">
              <a:solidFill>
                <a:schemeClr val="dk1"/>
              </a:solidFill>
            </a:endParaRPr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○"/>
            </a:pPr>
            <a:r>
              <a:rPr lang="en" sz="1500">
                <a:solidFill>
                  <a:schemeClr val="dk1"/>
                </a:solidFill>
              </a:rPr>
              <a:t>Tuition, fees, books, supplies, equipment required for enrollment, and expenses for special needs services in connection with enrollment/attendance ​</a:t>
            </a:r>
            <a:endParaRPr sz="1500">
              <a:solidFill>
                <a:schemeClr val="dk1"/>
              </a:solidFill>
            </a:endParaRPr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○"/>
            </a:pPr>
            <a:r>
              <a:rPr lang="en" sz="1500">
                <a:solidFill>
                  <a:schemeClr val="dk1"/>
                </a:solidFill>
              </a:rPr>
              <a:t>Paid to the institution​</a:t>
            </a:r>
            <a:endParaRPr sz="15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750" u="sng">
                <a:solidFill>
                  <a:schemeClr val="dk1"/>
                </a:solidFill>
              </a:rPr>
              <a:t>Student Eligibility</a:t>
            </a:r>
            <a:r>
              <a:rPr lang="en" sz="1750">
                <a:solidFill>
                  <a:schemeClr val="dk1"/>
                </a:solidFill>
              </a:rPr>
              <a:t>​</a:t>
            </a:r>
            <a:endParaRPr sz="1750">
              <a:solidFill>
                <a:schemeClr val="dk1"/>
              </a:solidFill>
            </a:endParaRPr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○"/>
            </a:pPr>
            <a:r>
              <a:rPr lang="en" sz="1500">
                <a:solidFill>
                  <a:schemeClr val="dk1"/>
                </a:solidFill>
              </a:rPr>
              <a:t>GUV participant​</a:t>
            </a:r>
            <a:endParaRPr sz="1500">
              <a:solidFill>
                <a:schemeClr val="dk1"/>
              </a:solidFill>
            </a:endParaRPr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○"/>
            </a:pPr>
            <a:r>
              <a:rPr lang="en" sz="1500">
                <a:solidFill>
                  <a:schemeClr val="dk1"/>
                </a:solidFill>
              </a:rPr>
              <a:t>High school diploma or recognized equivalent ​</a:t>
            </a:r>
            <a:endParaRPr sz="1500">
              <a:solidFill>
                <a:schemeClr val="dk1"/>
              </a:solidFill>
            </a:endParaRPr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○"/>
            </a:pPr>
            <a:r>
              <a:rPr lang="en" sz="1500">
                <a:solidFill>
                  <a:schemeClr val="dk1"/>
                </a:solidFill>
              </a:rPr>
              <a:t>Enroll in a two- or four-year undergraduate degree or high-quality certificate program at an eligible institution of higher education in Virginia or one of its bordering states​</a:t>
            </a:r>
            <a:endParaRPr sz="1500">
              <a:solidFill>
                <a:schemeClr val="dk1"/>
              </a:solidFill>
            </a:endParaRPr>
          </a:p>
          <a:p>
            <a:pPr indent="-2952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○"/>
            </a:pPr>
            <a:r>
              <a:rPr lang="en" sz="1500">
                <a:solidFill>
                  <a:schemeClr val="dk1"/>
                </a:solidFill>
              </a:rPr>
              <a:t>Complete the Free Application for Federal Student Aid (FAFSA) and be eligible for/offered federal student aid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226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GEAR UP at [insert school name here]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311700" y="896475"/>
            <a:ext cx="8382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0000"/>
                </a:solidFill>
              </a:rPr>
              <a:t>[List and discuss your school-specific GUV activities, plans, format, contact info, etc.]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226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What is Expected of YOU, The Student?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799575"/>
            <a:ext cx="8520600" cy="3628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2200">
                <a:solidFill>
                  <a:schemeClr val="dk1"/>
                </a:solidFill>
              </a:rPr>
              <a:t>Stay enrolled in school… Attend!​</a:t>
            </a:r>
            <a:endParaRPr sz="220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2200">
                <a:solidFill>
                  <a:schemeClr val="dk1"/>
                </a:solidFill>
              </a:rPr>
              <a:t>Do your best and take advantage of presented opportunities, even if they are challenging​</a:t>
            </a:r>
            <a:endParaRPr sz="220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2200">
                <a:solidFill>
                  <a:schemeClr val="dk1"/>
                </a:solidFill>
              </a:rPr>
              <a:t>Participate in GEAR UP activities​</a:t>
            </a:r>
            <a:endParaRPr sz="220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2200">
                <a:solidFill>
                  <a:schemeClr val="dk1"/>
                </a:solidFill>
              </a:rPr>
              <a:t>Communicate needs, accomplishments and goals ​</a:t>
            </a:r>
            <a:endParaRPr sz="220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2200">
                <a:solidFill>
                  <a:schemeClr val="dk1"/>
                </a:solidFill>
              </a:rPr>
              <a:t>Prepare for life after high school (now)​</a:t>
            </a:r>
            <a:endParaRPr sz="220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2200">
                <a:solidFill>
                  <a:schemeClr val="dk1"/>
                </a:solidFill>
              </a:rPr>
              <a:t>Apply to postsecondary institution(s)​</a:t>
            </a:r>
            <a:endParaRPr sz="220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2200">
                <a:solidFill>
                  <a:schemeClr val="dk1"/>
                </a:solidFill>
              </a:rPr>
              <a:t>Complete the FAFSA (or VASA Application, if applicable) ​</a:t>
            </a:r>
            <a:endParaRPr sz="220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2200">
                <a:solidFill>
                  <a:schemeClr val="dk1"/>
                </a:solidFill>
              </a:rPr>
              <a:t>Believe in yourself!</a:t>
            </a:r>
            <a:endParaRPr b="1" sz="1350" u="sng">
              <a:solidFill>
                <a:schemeClr val="dk1"/>
              </a:solidFill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-47625" y="4570725"/>
            <a:ext cx="9191700" cy="572700"/>
          </a:xfrm>
          <a:prstGeom prst="rect">
            <a:avLst/>
          </a:prstGeom>
          <a:solidFill>
            <a:srgbClr val="00C3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24887" l="0" r="0" t="24446"/>
          <a:stretch/>
        </p:blipFill>
        <p:spPr>
          <a:xfrm>
            <a:off x="311700" y="4640300"/>
            <a:ext cx="1925424" cy="4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